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900"/>
    <a:srgbClr val="003C6A"/>
    <a:srgbClr val="FCAF30"/>
    <a:srgbClr val="99E233"/>
    <a:srgbClr val="99E826"/>
    <a:srgbClr val="70BA44"/>
    <a:srgbClr val="D30000"/>
    <a:srgbClr val="72509F"/>
    <a:srgbClr val="00AEEF"/>
    <a:srgbClr val="FEBB4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8" autoAdjust="0"/>
    <p:restoredTop sz="94660"/>
  </p:normalViewPr>
  <p:slideViewPr>
    <p:cSldViewPr snapToGrid="0">
      <p:cViewPr varScale="1">
        <p:scale>
          <a:sx n="71" d="100"/>
          <a:sy n="71" d="100"/>
        </p:scale>
        <p:origin x="2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42170-E68E-9246-A477-B35149C1FB9C}"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6E98E-116A-0047-A1D6-C654FFABDF26}" type="slidenum">
              <a:rPr lang="en-US" smtClean="0"/>
              <a:t>‹#›</a:t>
            </a:fld>
            <a:endParaRPr lang="en-US"/>
          </a:p>
        </p:txBody>
      </p:sp>
    </p:spTree>
    <p:extLst>
      <p:ext uri="{BB962C8B-B14F-4D97-AF65-F5344CB8AC3E}">
        <p14:creationId xmlns:p14="http://schemas.microsoft.com/office/powerpoint/2010/main" val="317081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6E98E-116A-0047-A1D6-C654FFABDF26}" type="slidenum">
              <a:rPr lang="en-US" smtClean="0"/>
              <a:t>1</a:t>
            </a:fld>
            <a:endParaRPr lang="en-US"/>
          </a:p>
        </p:txBody>
      </p:sp>
    </p:spTree>
    <p:extLst>
      <p:ext uri="{BB962C8B-B14F-4D97-AF65-F5344CB8AC3E}">
        <p14:creationId xmlns:p14="http://schemas.microsoft.com/office/powerpoint/2010/main" val="3921857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4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51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64636" y="329989"/>
            <a:ext cx="8589164" cy="845668"/>
          </a:xfrm>
          <a:prstGeom prst="rect">
            <a:avLst/>
          </a:prstGeom>
        </p:spPr>
        <p:txBody>
          <a:bodyPr/>
          <a:lstStyle/>
          <a:p>
            <a:r>
              <a:rPr lang="en-US" dirty="0"/>
              <a:t>Click to edit Master title style</a:t>
            </a:r>
          </a:p>
        </p:txBody>
      </p:sp>
      <p:sp>
        <p:nvSpPr>
          <p:cNvPr id="3" name="Text Placeholder 2"/>
          <p:cNvSpPr>
            <a:spLocks noGrp="1"/>
          </p:cNvSpPr>
          <p:nvPr>
            <p:ph idx="1"/>
          </p:nvPr>
        </p:nvSpPr>
        <p:spPr>
          <a:xfrm>
            <a:off x="838200" y="1464906"/>
            <a:ext cx="10515600" cy="47120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73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2661" y="1840821"/>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42661" y="4451124"/>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D63B688-CFA9-5745-B662-00FC774B7864}"/>
              </a:ext>
            </a:extLst>
          </p:cNvPr>
          <p:cNvSpPr/>
          <p:nvPr userDrawn="1"/>
        </p:nvSpPr>
        <p:spPr>
          <a:xfrm>
            <a:off x="0" y="0"/>
            <a:ext cx="12192000" cy="1229360"/>
          </a:xfrm>
          <a:prstGeom prst="rect">
            <a:avLst/>
          </a:prstGeom>
          <a:gradFill>
            <a:gsLst>
              <a:gs pos="20000">
                <a:srgbClr val="003C6A"/>
              </a:gs>
              <a:gs pos="87000">
                <a:srgbClr val="6E990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A6BC52-51FB-F94D-A449-9361F8DFAE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75699" y="291250"/>
            <a:ext cx="2793999" cy="646860"/>
          </a:xfrm>
          <a:prstGeom prst="rect">
            <a:avLst/>
          </a:prstGeom>
        </p:spPr>
      </p:pic>
      <p:sp>
        <p:nvSpPr>
          <p:cNvPr id="7" name="Rectangle 6">
            <a:extLst>
              <a:ext uri="{FF2B5EF4-FFF2-40B4-BE49-F238E27FC236}">
                <a16:creationId xmlns:a16="http://schemas.microsoft.com/office/drawing/2014/main" id="{EBAF7C5F-7376-6D4D-8D84-850D05FB5C61}"/>
              </a:ext>
            </a:extLst>
          </p:cNvPr>
          <p:cNvSpPr/>
          <p:nvPr userDrawn="1"/>
        </p:nvSpPr>
        <p:spPr>
          <a:xfrm>
            <a:off x="0" y="6566750"/>
            <a:ext cx="12192000" cy="291250"/>
          </a:xfrm>
          <a:prstGeom prst="rect">
            <a:avLst/>
          </a:prstGeom>
          <a:solidFill>
            <a:srgbClr val="00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91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8554" y="365125"/>
            <a:ext cx="8685245" cy="8198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418253"/>
            <a:ext cx="10515600" cy="475871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00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972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21902" y="365125"/>
            <a:ext cx="8731898" cy="72655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408922"/>
            <a:ext cx="5181600" cy="47680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08922"/>
            <a:ext cx="5181600" cy="47680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03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91273" y="439769"/>
            <a:ext cx="8862527" cy="6519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015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FBBEA6-A872-E642-BEAA-F61539E74B0C}"/>
              </a:ext>
            </a:extLst>
          </p:cNvPr>
          <p:cNvSpPr/>
          <p:nvPr userDrawn="1"/>
        </p:nvSpPr>
        <p:spPr>
          <a:xfrm>
            <a:off x="0" y="0"/>
            <a:ext cx="12192000" cy="1229360"/>
          </a:xfrm>
          <a:prstGeom prst="rect">
            <a:avLst/>
          </a:prstGeom>
          <a:gradFill>
            <a:gsLst>
              <a:gs pos="20000">
                <a:srgbClr val="003C6A"/>
              </a:gs>
              <a:gs pos="87000">
                <a:srgbClr val="6E9900"/>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AC35E2-A693-4B49-AD13-B37D49A158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75699" y="291250"/>
            <a:ext cx="2793999" cy="646860"/>
          </a:xfrm>
          <a:prstGeom prst="rect">
            <a:avLst/>
          </a:prstGeom>
        </p:spPr>
      </p:pic>
      <p:sp>
        <p:nvSpPr>
          <p:cNvPr id="4" name="Title 1">
            <a:extLst>
              <a:ext uri="{FF2B5EF4-FFF2-40B4-BE49-F238E27FC236}">
                <a16:creationId xmlns:a16="http://schemas.microsoft.com/office/drawing/2014/main" id="{C68D293B-82C6-C04E-B1B6-74794AB2413D}"/>
              </a:ext>
            </a:extLst>
          </p:cNvPr>
          <p:cNvSpPr>
            <a:spLocks noGrp="1"/>
          </p:cNvSpPr>
          <p:nvPr>
            <p:ph type="title"/>
          </p:nvPr>
        </p:nvSpPr>
        <p:spPr>
          <a:xfrm>
            <a:off x="550110" y="227942"/>
            <a:ext cx="4134853" cy="845668"/>
          </a:xfrm>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sp>
        <p:nvSpPr>
          <p:cNvPr id="5" name="Rectangle 4">
            <a:extLst>
              <a:ext uri="{FF2B5EF4-FFF2-40B4-BE49-F238E27FC236}">
                <a16:creationId xmlns:a16="http://schemas.microsoft.com/office/drawing/2014/main" id="{5B1ABFF4-54BF-9040-A5E5-E64B86569DD0}"/>
              </a:ext>
            </a:extLst>
          </p:cNvPr>
          <p:cNvSpPr/>
          <p:nvPr userDrawn="1"/>
        </p:nvSpPr>
        <p:spPr>
          <a:xfrm>
            <a:off x="0" y="6566750"/>
            <a:ext cx="12192000" cy="291250"/>
          </a:xfrm>
          <a:prstGeom prst="rect">
            <a:avLst/>
          </a:prstGeom>
          <a:solidFill>
            <a:srgbClr val="00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0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04725"/>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56" r:id="rId3"/>
    <p:sldLayoutId id="2147483649" r:id="rId4"/>
    <p:sldLayoutId id="2147483650" r:id="rId5"/>
    <p:sldLayoutId id="2147483651" r:id="rId6"/>
    <p:sldLayoutId id="2147483652" r:id="rId7"/>
    <p:sldLayoutId id="2147483654"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A127-582F-8249-AB51-0F2F7F54B90D}"/>
              </a:ext>
            </a:extLst>
          </p:cNvPr>
          <p:cNvSpPr>
            <a:spLocks noGrp="1"/>
          </p:cNvSpPr>
          <p:nvPr>
            <p:ph type="ctrTitle"/>
          </p:nvPr>
        </p:nvSpPr>
        <p:spPr/>
        <p:txBody>
          <a:bodyPr/>
          <a:lstStyle/>
          <a:p>
            <a:pPr algn="l"/>
            <a:r>
              <a:rPr lang="en-US" sz="4000" b="1" dirty="0">
                <a:solidFill>
                  <a:srgbClr val="D30000"/>
                </a:solidFill>
              </a:rPr>
              <a:t>MICROPLANNING FOR </a:t>
            </a:r>
            <a:br>
              <a:rPr lang="en-US" sz="4000" b="1" dirty="0">
                <a:solidFill>
                  <a:srgbClr val="D30000"/>
                </a:solidFill>
              </a:rPr>
            </a:br>
            <a:r>
              <a:rPr lang="en-US" sz="4000" b="1" dirty="0">
                <a:solidFill>
                  <a:srgbClr val="D30000"/>
                </a:solidFill>
              </a:rPr>
              <a:t>COVID-19 VACCINE DELIVERY </a:t>
            </a:r>
            <a:br>
              <a:rPr lang="en-US" sz="4000" b="1" dirty="0">
                <a:solidFill>
                  <a:srgbClr val="D30000"/>
                </a:solidFill>
              </a:rPr>
            </a:br>
            <a:r>
              <a:rPr lang="en-US" sz="4000" b="1" dirty="0">
                <a:solidFill>
                  <a:srgbClr val="D30000"/>
                </a:solidFill>
              </a:rPr>
              <a:t>IN HEALTH CENTERS</a:t>
            </a:r>
            <a:endParaRPr lang="en-US" sz="4000" dirty="0">
              <a:solidFill>
                <a:srgbClr val="D30000"/>
              </a:solidFill>
            </a:endParaRPr>
          </a:p>
        </p:txBody>
      </p:sp>
      <p:sp>
        <p:nvSpPr>
          <p:cNvPr id="3" name="Subtitle 2">
            <a:extLst>
              <a:ext uri="{FF2B5EF4-FFF2-40B4-BE49-F238E27FC236}">
                <a16:creationId xmlns:a16="http://schemas.microsoft.com/office/drawing/2014/main" id="{021826C2-332C-A84B-8983-D8ADD46B4D48}"/>
              </a:ext>
            </a:extLst>
          </p:cNvPr>
          <p:cNvSpPr>
            <a:spLocks noGrp="1"/>
          </p:cNvSpPr>
          <p:nvPr>
            <p:ph type="subTitle" idx="1"/>
          </p:nvPr>
        </p:nvSpPr>
        <p:spPr>
          <a:xfrm>
            <a:off x="1588841" y="4451124"/>
            <a:ext cx="9144000" cy="359173"/>
          </a:xfrm>
        </p:spPr>
        <p:txBody>
          <a:bodyPr/>
          <a:lstStyle/>
          <a:p>
            <a:pPr algn="l"/>
            <a:r>
              <a:rPr lang="en-US" dirty="0">
                <a:solidFill>
                  <a:schemeClr val="bg2">
                    <a:lumMod val="50000"/>
                  </a:schemeClr>
                </a:solidFill>
              </a:rPr>
              <a:t>JANUARY 2021</a:t>
            </a:r>
          </a:p>
        </p:txBody>
      </p:sp>
      <p:cxnSp>
        <p:nvCxnSpPr>
          <p:cNvPr id="7" name="Straight Connector 6">
            <a:extLst>
              <a:ext uri="{FF2B5EF4-FFF2-40B4-BE49-F238E27FC236}">
                <a16:creationId xmlns:a16="http://schemas.microsoft.com/office/drawing/2014/main" id="{2C0F0C2D-E502-F14D-ABE0-8DFD61353ECD}"/>
              </a:ext>
            </a:extLst>
          </p:cNvPr>
          <p:cNvCxnSpPr>
            <a:cxnSpLocks/>
          </p:cNvCxnSpPr>
          <p:nvPr/>
        </p:nvCxnSpPr>
        <p:spPr>
          <a:xfrm>
            <a:off x="1690255" y="4393868"/>
            <a:ext cx="4100945"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06E7F2-AAFB-D447-9907-3B15DC2490CC}"/>
              </a:ext>
            </a:extLst>
          </p:cNvPr>
          <p:cNvCxnSpPr>
            <a:cxnSpLocks/>
          </p:cNvCxnSpPr>
          <p:nvPr/>
        </p:nvCxnSpPr>
        <p:spPr>
          <a:xfrm>
            <a:off x="1690255" y="4892635"/>
            <a:ext cx="4100945" cy="0"/>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7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sp>
        <p:nvSpPr>
          <p:cNvPr id="7" name="Content Placeholder 2">
            <a:extLst>
              <a:ext uri="{FF2B5EF4-FFF2-40B4-BE49-F238E27FC236}">
                <a16:creationId xmlns:a16="http://schemas.microsoft.com/office/drawing/2014/main" id="{7E039112-18D8-214C-AD43-932DDD891022}"/>
              </a:ext>
            </a:extLst>
          </p:cNvPr>
          <p:cNvSpPr txBox="1">
            <a:spLocks/>
          </p:cNvSpPr>
          <p:nvPr/>
        </p:nvSpPr>
        <p:spPr>
          <a:xfrm>
            <a:off x="622443" y="2188394"/>
            <a:ext cx="4761215" cy="39680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graphicFrame>
        <p:nvGraphicFramePr>
          <p:cNvPr id="3" name="Table 8">
            <a:extLst>
              <a:ext uri="{FF2B5EF4-FFF2-40B4-BE49-F238E27FC236}">
                <a16:creationId xmlns:a16="http://schemas.microsoft.com/office/drawing/2014/main" id="{8FFAA1CD-11EA-5547-8A10-879D519ED0A2}"/>
              </a:ext>
            </a:extLst>
          </p:cNvPr>
          <p:cNvGraphicFramePr>
            <a:graphicFrameLocks noGrp="1"/>
          </p:cNvGraphicFramePr>
          <p:nvPr>
            <p:extLst>
              <p:ext uri="{D42A27DB-BD31-4B8C-83A1-F6EECF244321}">
                <p14:modId xmlns:p14="http://schemas.microsoft.com/office/powerpoint/2010/main" val="4069131596"/>
              </p:ext>
            </p:extLst>
          </p:nvPr>
        </p:nvGraphicFramePr>
        <p:xfrm>
          <a:off x="591675" y="1482433"/>
          <a:ext cx="11019446" cy="4320267"/>
        </p:xfrm>
        <a:graphic>
          <a:graphicData uri="http://schemas.openxmlformats.org/drawingml/2006/table">
            <a:tbl>
              <a:tblPr firstRow="1" bandRow="1">
                <a:tableStyleId>{21E4AEA4-8DFA-4A89-87EB-49C32662AFE0}</a:tableStyleId>
              </a:tblPr>
              <a:tblGrid>
                <a:gridCol w="4818818">
                  <a:extLst>
                    <a:ext uri="{9D8B030D-6E8A-4147-A177-3AD203B41FA5}">
                      <a16:colId xmlns:a16="http://schemas.microsoft.com/office/drawing/2014/main" val="3236511428"/>
                    </a:ext>
                  </a:extLst>
                </a:gridCol>
                <a:gridCol w="6200628">
                  <a:extLst>
                    <a:ext uri="{9D8B030D-6E8A-4147-A177-3AD203B41FA5}">
                      <a16:colId xmlns:a16="http://schemas.microsoft.com/office/drawing/2014/main" val="670928220"/>
                    </a:ext>
                  </a:extLst>
                </a:gridCol>
              </a:tblGrid>
              <a:tr h="3867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TOP TEN FAQS</a:t>
                      </a:r>
                    </a:p>
                  </a:txBody>
                  <a:tcPr>
                    <a:solidFill>
                      <a:srgbClr val="6E9900"/>
                    </a:solidFill>
                  </a:tcPr>
                </a:tc>
                <a:tc hMerge="1">
                  <a:txBody>
                    <a:bodyPr/>
                    <a:lstStyle/>
                    <a:p>
                      <a:endParaRPr lang="en-US" dirty="0"/>
                    </a:p>
                  </a:txBody>
                  <a:tcPr>
                    <a:solidFill>
                      <a:srgbClr val="00B0F0"/>
                    </a:solidFill>
                  </a:tcPr>
                </a:tc>
                <a:extLst>
                  <a:ext uri="{0D108BD9-81ED-4DB2-BD59-A6C34878D82A}">
                    <a16:rowId xmlns:a16="http://schemas.microsoft.com/office/drawing/2014/main" val="2508713635"/>
                  </a:ext>
                </a:extLst>
              </a:tr>
              <a:tr h="62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85000"/>
                              <a:lumOff val="15000"/>
                            </a:schemeClr>
                          </a:solidFill>
                        </a:rPr>
                        <a:t>If someone has had COVID-19 can they get immunized?</a:t>
                      </a:r>
                    </a:p>
                  </a:txBody>
                  <a:tcPr>
                    <a:solidFill>
                      <a:srgbClr val="FCAF30">
                        <a:alpha val="2941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85000"/>
                              <a:lumOff val="15000"/>
                            </a:schemeClr>
                          </a:solidFill>
                        </a:rPr>
                        <a:t>Yes. Some suggest a 90 day waiting period from time of infection so that a robust immune response will occur</a:t>
                      </a:r>
                    </a:p>
                    <a:p>
                      <a:endParaRPr lang="en-US" sz="1300" dirty="0">
                        <a:solidFill>
                          <a:schemeClr val="tx1">
                            <a:lumMod val="85000"/>
                            <a:lumOff val="15000"/>
                          </a:schemeClr>
                        </a:solidFill>
                      </a:endParaRPr>
                    </a:p>
                  </a:txBody>
                  <a:tcPr>
                    <a:solidFill>
                      <a:srgbClr val="FCAF30">
                        <a:alpha val="29412"/>
                      </a:srgbClr>
                    </a:solidFill>
                  </a:tcPr>
                </a:tc>
                <a:extLst>
                  <a:ext uri="{0D108BD9-81ED-4DB2-BD59-A6C34878D82A}">
                    <a16:rowId xmlns:a16="http://schemas.microsoft.com/office/drawing/2014/main" val="3365896110"/>
                  </a:ext>
                </a:extLst>
              </a:tr>
              <a:tr h="377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85000"/>
                              <a:lumOff val="15000"/>
                            </a:schemeClr>
                          </a:solidFill>
                        </a:rPr>
                        <a:t>Is there a role for COVID-19 antibody testing?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85000"/>
                              <a:lumOff val="15000"/>
                            </a:schemeClr>
                          </a:solidFill>
                        </a:rPr>
                        <a:t>Not at this time</a:t>
                      </a:r>
                    </a:p>
                  </a:txBody>
                  <a:tcPr>
                    <a:solidFill>
                      <a:schemeClr val="bg1"/>
                    </a:solidFill>
                  </a:tcPr>
                </a:tc>
                <a:extLst>
                  <a:ext uri="{0D108BD9-81ED-4DB2-BD59-A6C34878D82A}">
                    <a16:rowId xmlns:a16="http://schemas.microsoft.com/office/drawing/2014/main" val="2483056644"/>
                  </a:ext>
                </a:extLst>
              </a:tr>
              <a:tr h="582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85000"/>
                              <a:lumOff val="15000"/>
                            </a:schemeClr>
                          </a:solidFill>
                        </a:rPr>
                        <a:t>Is there a role for COVID-19 testing? </a:t>
                      </a:r>
                    </a:p>
                  </a:txBody>
                  <a:tcPr>
                    <a:solidFill>
                      <a:srgbClr val="FCAF30">
                        <a:alpha val="2941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85000"/>
                              <a:lumOff val="15000"/>
                            </a:schemeClr>
                          </a:solidFill>
                        </a:rPr>
                        <a:t>If suspicion of COVID-19 infection is present, testing is indicated. Vaccine should not be given to people with active infection</a:t>
                      </a:r>
                    </a:p>
                  </a:txBody>
                  <a:tcPr>
                    <a:solidFill>
                      <a:srgbClr val="FCAF30">
                        <a:alpha val="29412"/>
                      </a:srgbClr>
                    </a:solidFill>
                  </a:tcPr>
                </a:tc>
                <a:extLst>
                  <a:ext uri="{0D108BD9-81ED-4DB2-BD59-A6C34878D82A}">
                    <a16:rowId xmlns:a16="http://schemas.microsoft.com/office/drawing/2014/main" val="1818355813"/>
                  </a:ext>
                </a:extLst>
              </a:tr>
              <a:tr h="692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85000"/>
                              <a:lumOff val="15000"/>
                            </a:schemeClr>
                          </a:solidFill>
                        </a:rPr>
                        <a:t>Can you get COVID-19 infection from the vaccination?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85000"/>
                              <a:lumOff val="15000"/>
                            </a:schemeClr>
                          </a:solidFill>
                        </a:rPr>
                        <a:t>No, the vaccine tells your body to make a protein against the virus. The virus </a:t>
                      </a:r>
                      <a:br>
                        <a:rPr lang="en-US" sz="1300" dirty="0">
                          <a:solidFill>
                            <a:schemeClr val="tx1">
                              <a:lumMod val="85000"/>
                              <a:lumOff val="15000"/>
                            </a:schemeClr>
                          </a:solidFill>
                        </a:rPr>
                      </a:br>
                      <a:r>
                        <a:rPr lang="en-US" sz="1300" dirty="0">
                          <a:solidFill>
                            <a:schemeClr val="tx1">
                              <a:lumMod val="85000"/>
                              <a:lumOff val="15000"/>
                            </a:schemeClr>
                          </a:solidFill>
                        </a:rPr>
                        <a:t>itself is not in the vaccine, just a messenger for it that acts as a trigger to your immune system</a:t>
                      </a:r>
                    </a:p>
                  </a:txBody>
                  <a:tcPr>
                    <a:solidFill>
                      <a:schemeClr val="bg1"/>
                    </a:solidFill>
                  </a:tcPr>
                </a:tc>
                <a:extLst>
                  <a:ext uri="{0D108BD9-81ED-4DB2-BD59-A6C34878D82A}">
                    <a16:rowId xmlns:a16="http://schemas.microsoft.com/office/drawing/2014/main" val="3157970993"/>
                  </a:ext>
                </a:extLst>
              </a:tr>
              <a:tr h="899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85000"/>
                              <a:lumOff val="15000"/>
                            </a:schemeClr>
                          </a:solidFill>
                        </a:rPr>
                        <a:t>Are vaccine side effects similar to the symptoms </a:t>
                      </a:r>
                      <a:br>
                        <a:rPr lang="en-US" sz="1300" b="1" dirty="0">
                          <a:solidFill>
                            <a:schemeClr val="tx1">
                              <a:lumMod val="85000"/>
                              <a:lumOff val="15000"/>
                            </a:schemeClr>
                          </a:solidFill>
                        </a:rPr>
                      </a:br>
                      <a:r>
                        <a:rPr lang="en-US" sz="1300" b="1" dirty="0">
                          <a:solidFill>
                            <a:schemeClr val="tx1">
                              <a:lumMod val="85000"/>
                              <a:lumOff val="15000"/>
                            </a:schemeClr>
                          </a:solidFill>
                        </a:rPr>
                        <a:t>of infection? </a:t>
                      </a:r>
                    </a:p>
                  </a:txBody>
                  <a:tcPr>
                    <a:solidFill>
                      <a:srgbClr val="FCAF30">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85000"/>
                              <a:lumOff val="15000"/>
                            </a:schemeClr>
                          </a:solidFill>
                        </a:rPr>
                        <a:t>Not really. Side effects are symptoms of your immune system at work making antibody. They include fatigue, soreness, headache and possible fever. They do not include cough, shortness of breath, sore throat or fever more than two days. Side effects are milder in the elderly, the opposite of infection.</a:t>
                      </a:r>
                    </a:p>
                  </a:txBody>
                  <a:tcPr>
                    <a:solidFill>
                      <a:srgbClr val="FCAF30">
                        <a:alpha val="29804"/>
                      </a:srgbClr>
                    </a:solidFill>
                  </a:tcPr>
                </a:tc>
                <a:extLst>
                  <a:ext uri="{0D108BD9-81ED-4DB2-BD59-A6C34878D82A}">
                    <a16:rowId xmlns:a16="http://schemas.microsoft.com/office/drawing/2014/main" val="1440494940"/>
                  </a:ext>
                </a:extLst>
              </a:tr>
              <a:tr h="62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85000"/>
                              <a:lumOff val="15000"/>
                            </a:schemeClr>
                          </a:solidFill>
                        </a:rPr>
                        <a:t>Can immunocompromised people get vaccinated?</a:t>
                      </a:r>
                    </a:p>
                    <a:p>
                      <a:endParaRPr lang="en-US" sz="1300" b="1" dirty="0">
                        <a:solidFill>
                          <a:schemeClr val="tx1">
                            <a:lumMod val="85000"/>
                            <a:lumOff val="15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85000"/>
                              <a:lumOff val="15000"/>
                            </a:schemeClr>
                          </a:solidFill>
                        </a:rPr>
                        <a:t>Yes. It is not a live virus vaccine. That said, the idea is to mount an immune response, so the person’s health care provider should determine if that is likely in the individual situation.</a:t>
                      </a:r>
                    </a:p>
                  </a:txBody>
                  <a:tcPr>
                    <a:solidFill>
                      <a:schemeClr val="bg1"/>
                    </a:solidFill>
                  </a:tcPr>
                </a:tc>
                <a:extLst>
                  <a:ext uri="{0D108BD9-81ED-4DB2-BD59-A6C34878D82A}">
                    <a16:rowId xmlns:a16="http://schemas.microsoft.com/office/drawing/2014/main" val="2793186857"/>
                  </a:ext>
                </a:extLst>
              </a:tr>
            </a:tbl>
          </a:graphicData>
        </a:graphic>
      </p:graphicFrame>
    </p:spTree>
    <p:extLst>
      <p:ext uri="{BB962C8B-B14F-4D97-AF65-F5344CB8AC3E}">
        <p14:creationId xmlns:p14="http://schemas.microsoft.com/office/powerpoint/2010/main" val="357785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sp>
        <p:nvSpPr>
          <p:cNvPr id="7" name="Content Placeholder 2">
            <a:extLst>
              <a:ext uri="{FF2B5EF4-FFF2-40B4-BE49-F238E27FC236}">
                <a16:creationId xmlns:a16="http://schemas.microsoft.com/office/drawing/2014/main" id="{7E039112-18D8-214C-AD43-932DDD891022}"/>
              </a:ext>
            </a:extLst>
          </p:cNvPr>
          <p:cNvSpPr txBox="1">
            <a:spLocks/>
          </p:cNvSpPr>
          <p:nvPr/>
        </p:nvSpPr>
        <p:spPr>
          <a:xfrm>
            <a:off x="622443" y="2188394"/>
            <a:ext cx="4761215" cy="39680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200" dirty="0"/>
          </a:p>
        </p:txBody>
      </p:sp>
      <p:graphicFrame>
        <p:nvGraphicFramePr>
          <p:cNvPr id="3" name="Table 8">
            <a:extLst>
              <a:ext uri="{FF2B5EF4-FFF2-40B4-BE49-F238E27FC236}">
                <a16:creationId xmlns:a16="http://schemas.microsoft.com/office/drawing/2014/main" id="{8FFAA1CD-11EA-5547-8A10-879D519ED0A2}"/>
              </a:ext>
            </a:extLst>
          </p:cNvPr>
          <p:cNvGraphicFramePr>
            <a:graphicFrameLocks noGrp="1"/>
          </p:cNvGraphicFramePr>
          <p:nvPr>
            <p:extLst>
              <p:ext uri="{D42A27DB-BD31-4B8C-83A1-F6EECF244321}">
                <p14:modId xmlns:p14="http://schemas.microsoft.com/office/powerpoint/2010/main" val="1036678892"/>
              </p:ext>
            </p:extLst>
          </p:nvPr>
        </p:nvGraphicFramePr>
        <p:xfrm>
          <a:off x="591675" y="1482433"/>
          <a:ext cx="11019446" cy="4716272"/>
        </p:xfrm>
        <a:graphic>
          <a:graphicData uri="http://schemas.openxmlformats.org/drawingml/2006/table">
            <a:tbl>
              <a:tblPr firstRow="1" bandRow="1">
                <a:tableStyleId>{21E4AEA4-8DFA-4A89-87EB-49C32662AFE0}</a:tableStyleId>
              </a:tblPr>
              <a:tblGrid>
                <a:gridCol w="4818818">
                  <a:extLst>
                    <a:ext uri="{9D8B030D-6E8A-4147-A177-3AD203B41FA5}">
                      <a16:colId xmlns:a16="http://schemas.microsoft.com/office/drawing/2014/main" val="3236511428"/>
                    </a:ext>
                  </a:extLst>
                </a:gridCol>
                <a:gridCol w="6200628">
                  <a:extLst>
                    <a:ext uri="{9D8B030D-6E8A-4147-A177-3AD203B41FA5}">
                      <a16:colId xmlns:a16="http://schemas.microsoft.com/office/drawing/2014/main" val="670928220"/>
                    </a:ext>
                  </a:extLst>
                </a:gridCol>
              </a:tblGrid>
              <a:tr h="3867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TOP TEN FAQS </a:t>
                      </a:r>
                      <a:r>
                        <a:rPr lang="en-US" sz="1600" b="0" i="1" dirty="0"/>
                        <a:t>(continued)</a:t>
                      </a:r>
                    </a:p>
                  </a:txBody>
                  <a:tcPr>
                    <a:solidFill>
                      <a:srgbClr val="6E9900"/>
                    </a:solidFill>
                  </a:tcPr>
                </a:tc>
                <a:tc hMerge="1">
                  <a:txBody>
                    <a:bodyPr/>
                    <a:lstStyle/>
                    <a:p>
                      <a:endParaRPr lang="en-US" dirty="0"/>
                    </a:p>
                  </a:txBody>
                  <a:tcPr>
                    <a:solidFill>
                      <a:srgbClr val="00B0F0"/>
                    </a:solidFill>
                  </a:tcPr>
                </a:tc>
                <a:extLst>
                  <a:ext uri="{0D108BD9-81ED-4DB2-BD59-A6C34878D82A}">
                    <a16:rowId xmlns:a16="http://schemas.microsoft.com/office/drawing/2014/main" val="2508713635"/>
                  </a:ext>
                </a:extLst>
              </a:tr>
              <a:tr h="624384">
                <a:tc>
                  <a:txBody>
                    <a:bodyPr/>
                    <a:lstStyle/>
                    <a:p>
                      <a:pPr marL="0" indent="0">
                        <a:lnSpc>
                          <a:spcPct val="120000"/>
                        </a:lnSpc>
                        <a:spcBef>
                          <a:spcPts val="0"/>
                        </a:spcBef>
                        <a:buNone/>
                        <a:defRPr/>
                      </a:pPr>
                      <a:r>
                        <a:rPr lang="en-US" sz="1300" b="1" dirty="0">
                          <a:solidFill>
                            <a:schemeClr val="tx1">
                              <a:lumMod val="85000"/>
                              <a:lumOff val="15000"/>
                            </a:schemeClr>
                          </a:solidFill>
                        </a:rPr>
                        <a:t>If someone has an allergy to food, medicine or a previous vaccine, should they get the shot?</a:t>
                      </a:r>
                    </a:p>
                  </a:txBody>
                  <a:tcPr>
                    <a:solidFill>
                      <a:srgbClr val="FCAF30">
                        <a:alpha val="29412"/>
                      </a:srgbClr>
                    </a:solidFill>
                  </a:tcPr>
                </a:tc>
                <a:tc>
                  <a:txBody>
                    <a:bodyPr/>
                    <a:lstStyle/>
                    <a:p>
                      <a:pPr marL="0" indent="0">
                        <a:lnSpc>
                          <a:spcPct val="120000"/>
                        </a:lnSpc>
                        <a:spcBef>
                          <a:spcPts val="0"/>
                        </a:spcBef>
                        <a:buNone/>
                        <a:defRPr/>
                      </a:pPr>
                      <a:r>
                        <a:rPr lang="en-US" sz="1300" dirty="0">
                          <a:solidFill>
                            <a:schemeClr val="tx1">
                              <a:lumMod val="85000"/>
                              <a:lumOff val="15000"/>
                            </a:schemeClr>
                          </a:solidFill>
                        </a:rPr>
                        <a:t>People with allergies have a higher risk of an allergic reaction to the vaccine. </a:t>
                      </a:r>
                      <a:br>
                        <a:rPr lang="en-US" sz="1300" dirty="0">
                          <a:solidFill>
                            <a:schemeClr val="tx1">
                              <a:lumMod val="85000"/>
                              <a:lumOff val="15000"/>
                            </a:schemeClr>
                          </a:solidFill>
                        </a:rPr>
                      </a:br>
                      <a:r>
                        <a:rPr lang="en-US" sz="1300" dirty="0">
                          <a:solidFill>
                            <a:schemeClr val="tx1">
                              <a:lumMod val="85000"/>
                              <a:lumOff val="15000"/>
                            </a:schemeClr>
                          </a:solidFill>
                        </a:rPr>
                        <a:t>They should be monitored throughout the vaccine delivery if they get a shot, </a:t>
                      </a:r>
                      <a:br>
                        <a:rPr lang="en-US" sz="1300" dirty="0">
                          <a:solidFill>
                            <a:schemeClr val="tx1">
                              <a:lumMod val="85000"/>
                              <a:lumOff val="15000"/>
                            </a:schemeClr>
                          </a:solidFill>
                        </a:rPr>
                      </a:br>
                      <a:r>
                        <a:rPr lang="en-US" sz="1300" dirty="0">
                          <a:solidFill>
                            <a:schemeClr val="tx1">
                              <a:lumMod val="85000"/>
                              <a:lumOff val="15000"/>
                            </a:schemeClr>
                          </a:solidFill>
                        </a:rPr>
                        <a:t>with appropriate medication and support available to them in the event of a reaction. A determination of relative risk is important in deciding if a vaccine</a:t>
                      </a:r>
                      <a:br>
                        <a:rPr lang="en-US" sz="1300" dirty="0">
                          <a:solidFill>
                            <a:schemeClr val="tx1">
                              <a:lumMod val="85000"/>
                              <a:lumOff val="15000"/>
                            </a:schemeClr>
                          </a:solidFill>
                        </a:rPr>
                      </a:br>
                      <a:r>
                        <a:rPr lang="en-US" sz="1300" dirty="0">
                          <a:solidFill>
                            <a:schemeClr val="tx1">
                              <a:lumMod val="85000"/>
                              <a:lumOff val="15000"/>
                            </a:schemeClr>
                          </a:solidFill>
                        </a:rPr>
                        <a:t>is the right choice.</a:t>
                      </a:r>
                    </a:p>
                  </a:txBody>
                  <a:tcPr>
                    <a:solidFill>
                      <a:srgbClr val="FCAF30">
                        <a:alpha val="29412"/>
                      </a:srgbClr>
                    </a:solidFill>
                  </a:tcPr>
                </a:tc>
                <a:extLst>
                  <a:ext uri="{0D108BD9-81ED-4DB2-BD59-A6C34878D82A}">
                    <a16:rowId xmlns:a16="http://schemas.microsoft.com/office/drawing/2014/main" val="3365896110"/>
                  </a:ext>
                </a:extLst>
              </a:tr>
              <a:tr h="377375">
                <a:tc>
                  <a:txBody>
                    <a:bodyPr/>
                    <a:lstStyle/>
                    <a:p>
                      <a:pPr marL="0" indent="0">
                        <a:lnSpc>
                          <a:spcPct val="120000"/>
                        </a:lnSpc>
                        <a:spcBef>
                          <a:spcPts val="0"/>
                        </a:spcBef>
                        <a:buNone/>
                        <a:defRPr/>
                      </a:pPr>
                      <a:r>
                        <a:rPr lang="en-US" sz="1300" b="1" dirty="0">
                          <a:solidFill>
                            <a:schemeClr val="tx1">
                              <a:lumMod val="85000"/>
                              <a:lumOff val="15000"/>
                            </a:schemeClr>
                          </a:solidFill>
                        </a:rPr>
                        <a:t>Should we prioritize giving everyone 1 shot or assuring that a smaller group gets two doses?</a:t>
                      </a:r>
                    </a:p>
                  </a:txBody>
                  <a:tcPr>
                    <a:solidFill>
                      <a:schemeClr val="bg1"/>
                    </a:solidFill>
                  </a:tcPr>
                </a:tc>
                <a:tc>
                  <a:txBody>
                    <a:bodyPr/>
                    <a:lstStyle/>
                    <a:p>
                      <a:pPr marL="0" indent="0">
                        <a:lnSpc>
                          <a:spcPct val="120000"/>
                        </a:lnSpc>
                        <a:spcBef>
                          <a:spcPts val="0"/>
                        </a:spcBef>
                        <a:buNone/>
                        <a:defRPr/>
                      </a:pPr>
                      <a:r>
                        <a:rPr lang="en-US" sz="1300" dirty="0">
                          <a:solidFill>
                            <a:schemeClr val="tx1">
                              <a:lumMod val="85000"/>
                              <a:lumOff val="15000"/>
                            </a:schemeClr>
                          </a:solidFill>
                        </a:rPr>
                        <a:t>Prioritize completing the 2 dose series and do not vaccinate people you can’t follow up. Data on effectiveness depends on 2 shots being completed. Note that side effects are usually worse with the second dose, indicating that a good immune response is occurring</a:t>
                      </a:r>
                    </a:p>
                  </a:txBody>
                  <a:tcPr>
                    <a:solidFill>
                      <a:schemeClr val="bg1"/>
                    </a:solidFill>
                  </a:tcPr>
                </a:tc>
                <a:extLst>
                  <a:ext uri="{0D108BD9-81ED-4DB2-BD59-A6C34878D82A}">
                    <a16:rowId xmlns:a16="http://schemas.microsoft.com/office/drawing/2014/main" val="2483056644"/>
                  </a:ext>
                </a:extLst>
              </a:tr>
              <a:tr h="582349">
                <a:tc>
                  <a:txBody>
                    <a:bodyPr/>
                    <a:lstStyle/>
                    <a:p>
                      <a:pPr marL="0" indent="0">
                        <a:lnSpc>
                          <a:spcPct val="120000"/>
                        </a:lnSpc>
                        <a:spcBef>
                          <a:spcPts val="0"/>
                        </a:spcBef>
                        <a:buNone/>
                        <a:defRPr/>
                      </a:pPr>
                      <a:r>
                        <a:rPr lang="en-US" sz="1300" b="1">
                          <a:solidFill>
                            <a:schemeClr val="tx1">
                              <a:lumMod val="85000"/>
                              <a:lumOff val="15000"/>
                            </a:schemeClr>
                          </a:solidFill>
                        </a:rPr>
                        <a:t>How long does immunity from the vaccine last?</a:t>
                      </a:r>
                      <a:endParaRPr lang="en-US" sz="1300" b="1" dirty="0">
                        <a:solidFill>
                          <a:schemeClr val="tx1">
                            <a:lumMod val="85000"/>
                            <a:lumOff val="15000"/>
                          </a:schemeClr>
                        </a:solidFill>
                      </a:endParaRPr>
                    </a:p>
                  </a:txBody>
                  <a:tcPr>
                    <a:solidFill>
                      <a:srgbClr val="FCAF30">
                        <a:alpha val="29412"/>
                      </a:srgbClr>
                    </a:solidFill>
                  </a:tcPr>
                </a:tc>
                <a:tc>
                  <a:txBody>
                    <a:bodyPr/>
                    <a:lstStyle/>
                    <a:p>
                      <a:pPr marL="0" indent="0">
                        <a:lnSpc>
                          <a:spcPct val="120000"/>
                        </a:lnSpc>
                        <a:spcBef>
                          <a:spcPts val="0"/>
                        </a:spcBef>
                        <a:buNone/>
                        <a:defRPr/>
                      </a:pPr>
                      <a:r>
                        <a:rPr lang="en-US" sz="1300" dirty="0">
                          <a:solidFill>
                            <a:schemeClr val="tx1">
                              <a:lumMod val="85000"/>
                              <a:lumOff val="15000"/>
                            </a:schemeClr>
                          </a:solidFill>
                        </a:rPr>
                        <a:t>We only know it lasts as long as it has been tested thus far, which is at least 4-6 months. Testing will continue in the original group of vaccinees and will tell us more with time. The same goes with immunity from natural infection—we do know that some people have caught COVID-19 twice.</a:t>
                      </a:r>
                    </a:p>
                  </a:txBody>
                  <a:tcPr>
                    <a:solidFill>
                      <a:srgbClr val="FCAF30">
                        <a:alpha val="29412"/>
                      </a:srgbClr>
                    </a:solidFill>
                  </a:tcPr>
                </a:tc>
                <a:extLst>
                  <a:ext uri="{0D108BD9-81ED-4DB2-BD59-A6C34878D82A}">
                    <a16:rowId xmlns:a16="http://schemas.microsoft.com/office/drawing/2014/main" val="1818355813"/>
                  </a:ext>
                </a:extLst>
              </a:tr>
              <a:tr h="692998">
                <a:tc>
                  <a:txBody>
                    <a:bodyPr/>
                    <a:lstStyle/>
                    <a:p>
                      <a:pPr marL="0" indent="0">
                        <a:lnSpc>
                          <a:spcPct val="120000"/>
                        </a:lnSpc>
                        <a:spcBef>
                          <a:spcPts val="0"/>
                        </a:spcBef>
                        <a:buNone/>
                        <a:defRPr/>
                      </a:pPr>
                      <a:r>
                        <a:rPr lang="en-US" sz="1300" b="1" dirty="0">
                          <a:solidFill>
                            <a:schemeClr val="tx1">
                              <a:lumMod val="85000"/>
                              <a:lumOff val="15000"/>
                            </a:schemeClr>
                          </a:solidFill>
                        </a:rPr>
                        <a:t>Will mutations in the virus make vaccines ineffective?</a:t>
                      </a:r>
                    </a:p>
                  </a:txBody>
                  <a:tcPr>
                    <a:solidFill>
                      <a:schemeClr val="bg1"/>
                    </a:solidFill>
                  </a:tcPr>
                </a:tc>
                <a:tc>
                  <a:txBody>
                    <a:bodyPr/>
                    <a:lstStyle/>
                    <a:p>
                      <a:pPr marL="0" indent="0">
                        <a:lnSpc>
                          <a:spcPct val="120000"/>
                        </a:lnSpc>
                        <a:spcBef>
                          <a:spcPts val="0"/>
                        </a:spcBef>
                        <a:buNone/>
                        <a:defRPr/>
                      </a:pPr>
                      <a:r>
                        <a:rPr lang="en-US" sz="1300" dirty="0">
                          <a:solidFill>
                            <a:schemeClr val="tx1">
                              <a:lumMod val="85000"/>
                              <a:lumOff val="15000"/>
                            </a:schemeClr>
                          </a:solidFill>
                        </a:rPr>
                        <a:t>There is no evidence that mutations in this virus change vaccine effectiveness. COVID-19 mutates more slowly than flu and with less significance to overall function. Vaccine targets preventing infection by the virus. The mutations have </a:t>
                      </a:r>
                      <a:br>
                        <a:rPr lang="en-US" sz="1300" dirty="0">
                          <a:solidFill>
                            <a:schemeClr val="tx1">
                              <a:lumMod val="85000"/>
                              <a:lumOff val="15000"/>
                            </a:schemeClr>
                          </a:solidFill>
                        </a:rPr>
                      </a:br>
                      <a:r>
                        <a:rPr lang="en-US" sz="1300" dirty="0">
                          <a:solidFill>
                            <a:schemeClr val="tx1">
                              <a:lumMod val="85000"/>
                              <a:lumOff val="15000"/>
                            </a:schemeClr>
                          </a:solidFill>
                        </a:rPr>
                        <a:t>not addressed that feature.</a:t>
                      </a:r>
                    </a:p>
                  </a:txBody>
                  <a:tcPr>
                    <a:solidFill>
                      <a:schemeClr val="bg1"/>
                    </a:solidFill>
                  </a:tcPr>
                </a:tc>
                <a:extLst>
                  <a:ext uri="{0D108BD9-81ED-4DB2-BD59-A6C34878D82A}">
                    <a16:rowId xmlns:a16="http://schemas.microsoft.com/office/drawing/2014/main" val="3157970993"/>
                  </a:ext>
                </a:extLst>
              </a:tr>
            </a:tbl>
          </a:graphicData>
        </a:graphic>
      </p:graphicFrame>
      <p:sp>
        <p:nvSpPr>
          <p:cNvPr id="5" name="Content Placeholder 2">
            <a:extLst>
              <a:ext uri="{FF2B5EF4-FFF2-40B4-BE49-F238E27FC236}">
                <a16:creationId xmlns:a16="http://schemas.microsoft.com/office/drawing/2014/main" id="{1E0EB74E-0A0B-CF40-8204-BBDDBA125FEC}"/>
              </a:ext>
            </a:extLst>
          </p:cNvPr>
          <p:cNvSpPr txBox="1">
            <a:spLocks/>
          </p:cNvSpPr>
          <p:nvPr/>
        </p:nvSpPr>
        <p:spPr>
          <a:xfrm>
            <a:off x="2722418" y="-1102059"/>
            <a:ext cx="10515600" cy="2307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Content Placeholder 2">
            <a:extLst>
              <a:ext uri="{FF2B5EF4-FFF2-40B4-BE49-F238E27FC236}">
                <a16:creationId xmlns:a16="http://schemas.microsoft.com/office/drawing/2014/main" id="{9EB5EF93-FD19-6C4D-990A-525EA7923682}"/>
              </a:ext>
            </a:extLst>
          </p:cNvPr>
          <p:cNvSpPr txBox="1">
            <a:spLocks/>
          </p:cNvSpPr>
          <p:nvPr/>
        </p:nvSpPr>
        <p:spPr>
          <a:xfrm>
            <a:off x="1581545" y="6156413"/>
            <a:ext cx="10515600" cy="31894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5779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2D8953-8CC2-3844-9503-30D3EEE7DC32}"/>
              </a:ext>
            </a:extLst>
          </p:cNvPr>
          <p:cNvSpPr/>
          <p:nvPr/>
        </p:nvSpPr>
        <p:spPr>
          <a:xfrm>
            <a:off x="156411" y="1371600"/>
            <a:ext cx="11851105" cy="5017167"/>
          </a:xfrm>
          <a:prstGeom prst="rect">
            <a:avLst/>
          </a:prstGeom>
          <a:solidFill>
            <a:srgbClr val="EF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pic>
        <p:nvPicPr>
          <p:cNvPr id="5" name="Picture 4" descr="Timeline&#10;&#10;Description automatically generated">
            <a:extLst>
              <a:ext uri="{FF2B5EF4-FFF2-40B4-BE49-F238E27FC236}">
                <a16:creationId xmlns:a16="http://schemas.microsoft.com/office/drawing/2014/main" id="{C853E9CE-94CA-CE43-8391-B6F7BFDEF8E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17354" y="2081463"/>
            <a:ext cx="11057022" cy="3087797"/>
          </a:xfrm>
          <a:prstGeom prst="rect">
            <a:avLst/>
          </a:prstGeom>
        </p:spPr>
      </p:pic>
    </p:spTree>
    <p:extLst>
      <p:ext uri="{BB962C8B-B14F-4D97-AF65-F5344CB8AC3E}">
        <p14:creationId xmlns:p14="http://schemas.microsoft.com/office/powerpoint/2010/main" val="77815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E0D59D-4C69-DD41-A5A8-D5B104AC521E}"/>
              </a:ext>
            </a:extLst>
          </p:cNvPr>
          <p:cNvSpPr/>
          <p:nvPr/>
        </p:nvSpPr>
        <p:spPr>
          <a:xfrm>
            <a:off x="156411" y="1371600"/>
            <a:ext cx="11851105" cy="5017167"/>
          </a:xfrm>
          <a:prstGeom prst="rect">
            <a:avLst/>
          </a:prstGeom>
          <a:gradFill flip="none" rotWithShape="1">
            <a:gsLst>
              <a:gs pos="3000">
                <a:srgbClr val="FCAF30"/>
              </a:gs>
              <a:gs pos="26000">
                <a:srgbClr val="FFC75A"/>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pic>
        <p:nvPicPr>
          <p:cNvPr id="4" name="Picture 3">
            <a:extLst>
              <a:ext uri="{FF2B5EF4-FFF2-40B4-BE49-F238E27FC236}">
                <a16:creationId xmlns:a16="http://schemas.microsoft.com/office/drawing/2014/main" id="{C1C1A504-AD69-F446-B348-ADEDDCD42B82}"/>
              </a:ext>
            </a:extLst>
          </p:cNvPr>
          <p:cNvPicPr>
            <a:picLocks noChangeAspect="1"/>
          </p:cNvPicPr>
          <p:nvPr/>
        </p:nvPicPr>
        <p:blipFill rotWithShape="1">
          <a:blip r:embed="rId2">
            <a:extLst>
              <a:ext uri="{28A0092B-C50C-407E-A947-70E740481C1C}">
                <a14:useLocalDpi xmlns:a14="http://schemas.microsoft.com/office/drawing/2010/main"/>
              </a:ext>
            </a:extLst>
          </a:blip>
          <a:srcRect l="178" t="322" r="-178" b="56207"/>
          <a:stretch/>
        </p:blipFill>
        <p:spPr>
          <a:xfrm>
            <a:off x="477588" y="1612231"/>
            <a:ext cx="11345444" cy="4343401"/>
          </a:xfrm>
          <a:prstGeom prst="rect">
            <a:avLst/>
          </a:prstGeom>
        </p:spPr>
      </p:pic>
      <p:pic>
        <p:nvPicPr>
          <p:cNvPr id="9" name="Picture 8">
            <a:extLst>
              <a:ext uri="{FF2B5EF4-FFF2-40B4-BE49-F238E27FC236}">
                <a16:creationId xmlns:a16="http://schemas.microsoft.com/office/drawing/2014/main" id="{E9FD05E2-0B00-4349-8FCF-F609B097DF5F}"/>
              </a:ext>
            </a:extLst>
          </p:cNvPr>
          <p:cNvPicPr>
            <a:picLocks noChangeAspect="1"/>
          </p:cNvPicPr>
          <p:nvPr/>
        </p:nvPicPr>
        <p:blipFill>
          <a:blip r:embed="rId3">
            <a:alphaModFix/>
          </a:blip>
          <a:stretch>
            <a:fillRect/>
          </a:stretch>
        </p:blipFill>
        <p:spPr>
          <a:xfrm>
            <a:off x="338081" y="2905190"/>
            <a:ext cx="2393087" cy="2393087"/>
          </a:xfrm>
          <a:prstGeom prst="rect">
            <a:avLst/>
          </a:prstGeom>
        </p:spPr>
      </p:pic>
    </p:spTree>
    <p:extLst>
      <p:ext uri="{BB962C8B-B14F-4D97-AF65-F5344CB8AC3E}">
        <p14:creationId xmlns:p14="http://schemas.microsoft.com/office/powerpoint/2010/main" val="310838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E0D59D-4C69-DD41-A5A8-D5B104AC521E}"/>
              </a:ext>
            </a:extLst>
          </p:cNvPr>
          <p:cNvSpPr/>
          <p:nvPr/>
        </p:nvSpPr>
        <p:spPr>
          <a:xfrm>
            <a:off x="156411" y="1371600"/>
            <a:ext cx="11851105" cy="5017167"/>
          </a:xfrm>
          <a:prstGeom prst="rect">
            <a:avLst/>
          </a:prstGeom>
          <a:gradFill flip="none" rotWithShape="1">
            <a:gsLst>
              <a:gs pos="0">
                <a:srgbClr val="FEBB46"/>
              </a:gs>
              <a:gs pos="17000">
                <a:srgbClr val="FFC75A"/>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pic>
        <p:nvPicPr>
          <p:cNvPr id="4" name="Picture 3">
            <a:extLst>
              <a:ext uri="{FF2B5EF4-FFF2-40B4-BE49-F238E27FC236}">
                <a16:creationId xmlns:a16="http://schemas.microsoft.com/office/drawing/2014/main" id="{C1C1A504-AD69-F446-B348-ADEDDCD42B82}"/>
              </a:ext>
            </a:extLst>
          </p:cNvPr>
          <p:cNvPicPr>
            <a:picLocks noChangeAspect="1"/>
          </p:cNvPicPr>
          <p:nvPr/>
        </p:nvPicPr>
        <p:blipFill rotWithShape="1">
          <a:blip r:embed="rId3">
            <a:extLst>
              <a:ext uri="{28A0092B-C50C-407E-A947-70E740481C1C}">
                <a14:useLocalDpi xmlns:a14="http://schemas.microsoft.com/office/drawing/2010/main"/>
              </a:ext>
            </a:extLst>
          </a:blip>
          <a:srcRect l="935" t="43057" r="3841" b="8163"/>
          <a:stretch/>
        </p:blipFill>
        <p:spPr>
          <a:xfrm>
            <a:off x="893544" y="1534694"/>
            <a:ext cx="10347159" cy="4622265"/>
          </a:xfrm>
          <a:prstGeom prst="rect">
            <a:avLst/>
          </a:prstGeom>
        </p:spPr>
      </p:pic>
      <p:pic>
        <p:nvPicPr>
          <p:cNvPr id="6" name="Picture 5">
            <a:extLst>
              <a:ext uri="{FF2B5EF4-FFF2-40B4-BE49-F238E27FC236}">
                <a16:creationId xmlns:a16="http://schemas.microsoft.com/office/drawing/2014/main" id="{AA9D249A-3A19-AD4D-A8F6-343C749DAD9C}"/>
              </a:ext>
            </a:extLst>
          </p:cNvPr>
          <p:cNvPicPr>
            <a:picLocks noChangeAspect="1"/>
          </p:cNvPicPr>
          <p:nvPr/>
        </p:nvPicPr>
        <p:blipFill>
          <a:blip r:embed="rId4">
            <a:alphaModFix/>
          </a:blip>
          <a:stretch>
            <a:fillRect/>
          </a:stretch>
        </p:blipFill>
        <p:spPr>
          <a:xfrm>
            <a:off x="445675" y="2657579"/>
            <a:ext cx="1954593" cy="1954593"/>
          </a:xfrm>
          <a:prstGeom prst="rect">
            <a:avLst/>
          </a:prstGeom>
        </p:spPr>
      </p:pic>
      <p:pic>
        <p:nvPicPr>
          <p:cNvPr id="9" name="Picture 8">
            <a:extLst>
              <a:ext uri="{FF2B5EF4-FFF2-40B4-BE49-F238E27FC236}">
                <a16:creationId xmlns:a16="http://schemas.microsoft.com/office/drawing/2014/main" id="{26199D3E-D794-714A-8654-FD65FEF3D9FA}"/>
              </a:ext>
            </a:extLst>
          </p:cNvPr>
          <p:cNvPicPr>
            <a:picLocks noChangeAspect="1"/>
          </p:cNvPicPr>
          <p:nvPr/>
        </p:nvPicPr>
        <p:blipFill>
          <a:blip r:embed="rId5"/>
          <a:stretch>
            <a:fillRect/>
          </a:stretch>
        </p:blipFill>
        <p:spPr>
          <a:xfrm>
            <a:off x="649704" y="1707145"/>
            <a:ext cx="1848407" cy="794085"/>
          </a:xfrm>
          <a:prstGeom prst="rect">
            <a:avLst/>
          </a:prstGeom>
          <a:effectLst>
            <a:outerShdw blurRad="444500" dir="13440000" sx="98000" sy="98000" algn="ctr" rotWithShape="0">
              <a:srgbClr val="FCAF30"/>
            </a:outerShdw>
          </a:effectLst>
        </p:spPr>
      </p:pic>
    </p:spTree>
    <p:extLst>
      <p:ext uri="{BB962C8B-B14F-4D97-AF65-F5344CB8AC3E}">
        <p14:creationId xmlns:p14="http://schemas.microsoft.com/office/powerpoint/2010/main" val="179844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E0D59D-4C69-DD41-A5A8-D5B104AC521E}"/>
              </a:ext>
            </a:extLst>
          </p:cNvPr>
          <p:cNvSpPr/>
          <p:nvPr/>
        </p:nvSpPr>
        <p:spPr>
          <a:xfrm>
            <a:off x="156411" y="1356610"/>
            <a:ext cx="11851105" cy="5090983"/>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pic>
        <p:nvPicPr>
          <p:cNvPr id="4" name="Picture 3">
            <a:extLst>
              <a:ext uri="{FF2B5EF4-FFF2-40B4-BE49-F238E27FC236}">
                <a16:creationId xmlns:a16="http://schemas.microsoft.com/office/drawing/2014/main" id="{C1C1A504-AD69-F446-B348-ADEDDCD42B82}"/>
              </a:ext>
            </a:extLst>
          </p:cNvPr>
          <p:cNvPicPr>
            <a:picLocks noChangeAspect="1"/>
          </p:cNvPicPr>
          <p:nvPr/>
        </p:nvPicPr>
        <p:blipFill rotWithShape="1">
          <a:blip r:embed="rId2">
            <a:extLst>
              <a:ext uri="{28A0092B-C50C-407E-A947-70E740481C1C}">
                <a14:useLocalDpi xmlns:a14="http://schemas.microsoft.com/office/drawing/2010/main"/>
              </a:ext>
            </a:extLst>
          </a:blip>
          <a:srcRect l="776" t="78" b="63889"/>
          <a:stretch/>
        </p:blipFill>
        <p:spPr>
          <a:xfrm>
            <a:off x="764497" y="1356610"/>
            <a:ext cx="10433155" cy="5061002"/>
          </a:xfrm>
          <a:prstGeom prst="rect">
            <a:avLst/>
          </a:prstGeom>
        </p:spPr>
      </p:pic>
      <p:pic>
        <p:nvPicPr>
          <p:cNvPr id="5" name="Picture 4">
            <a:extLst>
              <a:ext uri="{FF2B5EF4-FFF2-40B4-BE49-F238E27FC236}">
                <a16:creationId xmlns:a16="http://schemas.microsoft.com/office/drawing/2014/main" id="{BB0671C7-5810-504C-A124-B84F4905F90A}"/>
              </a:ext>
            </a:extLst>
          </p:cNvPr>
          <p:cNvPicPr>
            <a:picLocks noChangeAspect="1"/>
          </p:cNvPicPr>
          <p:nvPr/>
        </p:nvPicPr>
        <p:blipFill>
          <a:blip r:embed="rId3">
            <a:alphaModFix/>
          </a:blip>
          <a:stretch>
            <a:fillRect/>
          </a:stretch>
        </p:blipFill>
        <p:spPr>
          <a:xfrm>
            <a:off x="529210" y="2354609"/>
            <a:ext cx="2231911" cy="2231911"/>
          </a:xfrm>
          <a:prstGeom prst="rect">
            <a:avLst/>
          </a:prstGeom>
        </p:spPr>
      </p:pic>
    </p:spTree>
    <p:extLst>
      <p:ext uri="{BB962C8B-B14F-4D97-AF65-F5344CB8AC3E}">
        <p14:creationId xmlns:p14="http://schemas.microsoft.com/office/powerpoint/2010/main" val="421044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E0D59D-4C69-DD41-A5A8-D5B104AC521E}"/>
              </a:ext>
            </a:extLst>
          </p:cNvPr>
          <p:cNvSpPr/>
          <p:nvPr/>
        </p:nvSpPr>
        <p:spPr>
          <a:xfrm>
            <a:off x="156411" y="1356610"/>
            <a:ext cx="11851105" cy="5090983"/>
          </a:xfrm>
          <a:prstGeom prst="rect">
            <a:avLst/>
          </a:prstGeom>
          <a:solidFill>
            <a:srgbClr val="70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pic>
        <p:nvPicPr>
          <p:cNvPr id="4" name="Picture 3">
            <a:extLst>
              <a:ext uri="{FF2B5EF4-FFF2-40B4-BE49-F238E27FC236}">
                <a16:creationId xmlns:a16="http://schemas.microsoft.com/office/drawing/2014/main" id="{C1C1A504-AD69-F446-B348-ADEDDCD42B82}"/>
              </a:ext>
            </a:extLst>
          </p:cNvPr>
          <p:cNvPicPr>
            <a:picLocks noChangeAspect="1"/>
          </p:cNvPicPr>
          <p:nvPr/>
        </p:nvPicPr>
        <p:blipFill rotWithShape="1">
          <a:blip r:embed="rId2">
            <a:extLst>
              <a:ext uri="{28A0092B-C50C-407E-A947-70E740481C1C}">
                <a14:useLocalDpi xmlns:a14="http://schemas.microsoft.com/office/drawing/2010/main"/>
              </a:ext>
            </a:extLst>
          </a:blip>
          <a:srcRect l="-81"/>
          <a:stretch/>
        </p:blipFill>
        <p:spPr>
          <a:xfrm>
            <a:off x="674557" y="1963711"/>
            <a:ext cx="10406527" cy="3222886"/>
          </a:xfrm>
          <a:prstGeom prst="rect">
            <a:avLst/>
          </a:prstGeom>
        </p:spPr>
      </p:pic>
      <p:pic>
        <p:nvPicPr>
          <p:cNvPr id="3" name="Picture 2">
            <a:extLst>
              <a:ext uri="{FF2B5EF4-FFF2-40B4-BE49-F238E27FC236}">
                <a16:creationId xmlns:a16="http://schemas.microsoft.com/office/drawing/2014/main" id="{AE4B1A06-76B8-5B42-87FD-04D2A16F7EB3}"/>
              </a:ext>
            </a:extLst>
          </p:cNvPr>
          <p:cNvPicPr>
            <a:picLocks noChangeAspect="1"/>
          </p:cNvPicPr>
          <p:nvPr/>
        </p:nvPicPr>
        <p:blipFill>
          <a:blip r:embed="rId3">
            <a:alphaModFix/>
          </a:blip>
          <a:stretch>
            <a:fillRect/>
          </a:stretch>
        </p:blipFill>
        <p:spPr>
          <a:xfrm>
            <a:off x="604717" y="2913431"/>
            <a:ext cx="2204743" cy="2204743"/>
          </a:xfrm>
          <a:prstGeom prst="rect">
            <a:avLst/>
          </a:prstGeom>
        </p:spPr>
      </p:pic>
    </p:spTree>
    <p:extLst>
      <p:ext uri="{BB962C8B-B14F-4D97-AF65-F5344CB8AC3E}">
        <p14:creationId xmlns:p14="http://schemas.microsoft.com/office/powerpoint/2010/main" val="252903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E0D59D-4C69-DD41-A5A8-D5B104AC521E}"/>
              </a:ext>
            </a:extLst>
          </p:cNvPr>
          <p:cNvSpPr/>
          <p:nvPr/>
        </p:nvSpPr>
        <p:spPr>
          <a:xfrm>
            <a:off x="156411" y="1356610"/>
            <a:ext cx="11851105" cy="5090983"/>
          </a:xfrm>
          <a:prstGeom prst="rect">
            <a:avLst/>
          </a:prstGeom>
          <a:solidFill>
            <a:srgbClr val="72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pic>
        <p:nvPicPr>
          <p:cNvPr id="4" name="Picture 3">
            <a:extLst>
              <a:ext uri="{FF2B5EF4-FFF2-40B4-BE49-F238E27FC236}">
                <a16:creationId xmlns:a16="http://schemas.microsoft.com/office/drawing/2014/main" id="{C1C1A504-AD69-F446-B348-ADEDDCD42B82}"/>
              </a:ext>
            </a:extLst>
          </p:cNvPr>
          <p:cNvPicPr>
            <a:picLocks noChangeAspect="1"/>
          </p:cNvPicPr>
          <p:nvPr/>
        </p:nvPicPr>
        <p:blipFill rotWithShape="1">
          <a:blip r:embed="rId2">
            <a:extLst>
              <a:ext uri="{28A0092B-C50C-407E-A947-70E740481C1C}">
                <a14:useLocalDpi xmlns:a14="http://schemas.microsoft.com/office/drawing/2010/main"/>
              </a:ext>
            </a:extLst>
          </a:blip>
          <a:srcRect l="-81"/>
          <a:stretch/>
        </p:blipFill>
        <p:spPr>
          <a:xfrm>
            <a:off x="530175" y="1708878"/>
            <a:ext cx="10457269" cy="4332157"/>
          </a:xfrm>
          <a:prstGeom prst="rect">
            <a:avLst/>
          </a:prstGeom>
        </p:spPr>
      </p:pic>
      <p:pic>
        <p:nvPicPr>
          <p:cNvPr id="5" name="Picture 4">
            <a:extLst>
              <a:ext uri="{FF2B5EF4-FFF2-40B4-BE49-F238E27FC236}">
                <a16:creationId xmlns:a16="http://schemas.microsoft.com/office/drawing/2014/main" id="{063DC626-4C81-FC4E-BDDD-612D7096C480}"/>
              </a:ext>
            </a:extLst>
          </p:cNvPr>
          <p:cNvPicPr>
            <a:picLocks noChangeAspect="1"/>
          </p:cNvPicPr>
          <p:nvPr/>
        </p:nvPicPr>
        <p:blipFill>
          <a:blip r:embed="rId3">
            <a:alphaModFix/>
          </a:blip>
          <a:stretch>
            <a:fillRect/>
          </a:stretch>
        </p:blipFill>
        <p:spPr>
          <a:xfrm>
            <a:off x="8952721" y="3258257"/>
            <a:ext cx="2148783" cy="2297184"/>
          </a:xfrm>
          <a:prstGeom prst="rect">
            <a:avLst/>
          </a:prstGeom>
        </p:spPr>
      </p:pic>
    </p:spTree>
    <p:extLst>
      <p:ext uri="{BB962C8B-B14F-4D97-AF65-F5344CB8AC3E}">
        <p14:creationId xmlns:p14="http://schemas.microsoft.com/office/powerpoint/2010/main" val="356781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pic>
        <p:nvPicPr>
          <p:cNvPr id="4" name="Picture 3">
            <a:extLst>
              <a:ext uri="{FF2B5EF4-FFF2-40B4-BE49-F238E27FC236}">
                <a16:creationId xmlns:a16="http://schemas.microsoft.com/office/drawing/2014/main" id="{C1C1A504-AD69-F446-B348-ADEDDCD42B82}"/>
              </a:ext>
            </a:extLst>
          </p:cNvPr>
          <p:cNvPicPr>
            <a:picLocks noChangeAspect="1"/>
          </p:cNvPicPr>
          <p:nvPr/>
        </p:nvPicPr>
        <p:blipFill rotWithShape="1">
          <a:blip r:embed="rId2">
            <a:extLst>
              <a:ext uri="{28A0092B-C50C-407E-A947-70E740481C1C}">
                <a14:useLocalDpi xmlns:a14="http://schemas.microsoft.com/office/drawing/2010/main"/>
              </a:ext>
            </a:extLst>
          </a:blip>
          <a:srcRect l="-80" b="-852"/>
          <a:stretch/>
        </p:blipFill>
        <p:spPr>
          <a:xfrm>
            <a:off x="674557" y="4025969"/>
            <a:ext cx="10523095" cy="914401"/>
          </a:xfrm>
          <a:prstGeom prst="rect">
            <a:avLst/>
          </a:prstGeom>
        </p:spPr>
      </p:pic>
      <p:pic>
        <p:nvPicPr>
          <p:cNvPr id="5" name="Picture 4">
            <a:extLst>
              <a:ext uri="{FF2B5EF4-FFF2-40B4-BE49-F238E27FC236}">
                <a16:creationId xmlns:a16="http://schemas.microsoft.com/office/drawing/2014/main" id="{E4443FAB-6020-7F44-BF3C-3166A17C7438}"/>
              </a:ext>
            </a:extLst>
          </p:cNvPr>
          <p:cNvPicPr>
            <a:picLocks noChangeAspect="1"/>
          </p:cNvPicPr>
          <p:nvPr/>
        </p:nvPicPr>
        <p:blipFill>
          <a:blip r:embed="rId3"/>
          <a:stretch>
            <a:fillRect/>
          </a:stretch>
        </p:blipFill>
        <p:spPr>
          <a:xfrm>
            <a:off x="2279506" y="2104262"/>
            <a:ext cx="1342061" cy="1921707"/>
          </a:xfrm>
          <a:prstGeom prst="rect">
            <a:avLst/>
          </a:prstGeom>
        </p:spPr>
      </p:pic>
    </p:spTree>
    <p:extLst>
      <p:ext uri="{BB962C8B-B14F-4D97-AF65-F5344CB8AC3E}">
        <p14:creationId xmlns:p14="http://schemas.microsoft.com/office/powerpoint/2010/main" val="246570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95CE3E-2759-7849-89C4-67787DDD8293}"/>
              </a:ext>
            </a:extLst>
          </p:cNvPr>
          <p:cNvSpPr/>
          <p:nvPr/>
        </p:nvSpPr>
        <p:spPr>
          <a:xfrm>
            <a:off x="550109" y="1667453"/>
            <a:ext cx="10907600" cy="313747"/>
          </a:xfrm>
          <a:prstGeom prst="rect">
            <a:avLst/>
          </a:prstGeom>
          <a:solidFill>
            <a:srgbClr val="6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48D13-9602-9043-AFB5-AE3EDB17AB14}"/>
              </a:ext>
            </a:extLst>
          </p:cNvPr>
          <p:cNvSpPr>
            <a:spLocks noGrp="1"/>
          </p:cNvSpPr>
          <p:nvPr>
            <p:ph type="title"/>
          </p:nvPr>
        </p:nvSpPr>
        <p:spPr>
          <a:prstGeom prst="rect">
            <a:avLst/>
          </a:prstGeom>
        </p:spPr>
        <p:txBody>
          <a:bodyPr/>
          <a:lstStyle/>
          <a:p>
            <a:r>
              <a:rPr lang="en-US" sz="2000" b="1" dirty="0">
                <a:solidFill>
                  <a:schemeClr val="bg1"/>
                </a:solidFill>
              </a:rPr>
              <a:t>MICROPLANNING FOR </a:t>
            </a:r>
            <a:br>
              <a:rPr lang="en-US" sz="2000" b="1" dirty="0">
                <a:solidFill>
                  <a:schemeClr val="bg1"/>
                </a:solidFill>
              </a:rPr>
            </a:br>
            <a:r>
              <a:rPr lang="en-US" sz="2000" b="1" dirty="0">
                <a:solidFill>
                  <a:schemeClr val="bg1"/>
                </a:solidFill>
              </a:rPr>
              <a:t>COVID-19 VACCINE DELIVERY </a:t>
            </a:r>
            <a:br>
              <a:rPr lang="en-US" sz="2000" b="1" dirty="0">
                <a:solidFill>
                  <a:schemeClr val="bg1"/>
                </a:solidFill>
              </a:rPr>
            </a:br>
            <a:r>
              <a:rPr lang="en-US" sz="2000" b="1" dirty="0">
                <a:solidFill>
                  <a:schemeClr val="bg1"/>
                </a:solidFill>
              </a:rPr>
              <a:t>IN HEALTH CENTERS</a:t>
            </a:r>
            <a:endParaRPr lang="en-US" sz="2000" dirty="0">
              <a:solidFill>
                <a:schemeClr val="bg1"/>
              </a:solidFill>
            </a:endParaRPr>
          </a:p>
        </p:txBody>
      </p:sp>
      <p:sp>
        <p:nvSpPr>
          <p:cNvPr id="6" name="Title 1">
            <a:extLst>
              <a:ext uri="{FF2B5EF4-FFF2-40B4-BE49-F238E27FC236}">
                <a16:creationId xmlns:a16="http://schemas.microsoft.com/office/drawing/2014/main" id="{FB98C45B-462F-8040-8F6C-02DE994CBF47}"/>
              </a:ext>
            </a:extLst>
          </p:cNvPr>
          <p:cNvSpPr txBox="1">
            <a:spLocks/>
          </p:cNvSpPr>
          <p:nvPr/>
        </p:nvSpPr>
        <p:spPr>
          <a:xfrm>
            <a:off x="550110" y="1681308"/>
            <a:ext cx="10515600" cy="4384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bg1"/>
                </a:solidFill>
                <a:latin typeface="+mn-lt"/>
                <a:ea typeface="+mn-ea"/>
                <a:cs typeface="+mn-cs"/>
              </a:rPr>
              <a:t>RESOURCES FOR MICROPLANNING</a:t>
            </a:r>
          </a:p>
        </p:txBody>
      </p:sp>
      <p:sp>
        <p:nvSpPr>
          <p:cNvPr id="7" name="Content Placeholder 2">
            <a:extLst>
              <a:ext uri="{FF2B5EF4-FFF2-40B4-BE49-F238E27FC236}">
                <a16:creationId xmlns:a16="http://schemas.microsoft.com/office/drawing/2014/main" id="{86B1BC40-B7C7-1447-9B68-E9DCA04BD73E}"/>
              </a:ext>
            </a:extLst>
          </p:cNvPr>
          <p:cNvSpPr txBox="1">
            <a:spLocks/>
          </p:cNvSpPr>
          <p:nvPr/>
        </p:nvSpPr>
        <p:spPr>
          <a:xfrm>
            <a:off x="550108" y="2119747"/>
            <a:ext cx="11091782" cy="340821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1400" b="1" dirty="0">
                <a:solidFill>
                  <a:srgbClr val="003C6A"/>
                </a:solidFill>
              </a:rPr>
              <a:t>MODERNA VACCINE INFORMATION, STORAGE AND HANDLING:</a:t>
            </a:r>
            <a:br>
              <a:rPr lang="en-US" sz="1400" b="1" dirty="0">
                <a:solidFill>
                  <a:srgbClr val="003C6A"/>
                </a:solidFill>
              </a:rPr>
            </a:br>
            <a:r>
              <a:rPr lang="en-US" sz="1600" dirty="0"/>
              <a:t>https://</a:t>
            </a:r>
            <a:r>
              <a:rPr lang="en-US" sz="1600" dirty="0" err="1"/>
              <a:t>www.fda.gov</a:t>
            </a:r>
            <a:r>
              <a:rPr lang="en-US" sz="1600" dirty="0"/>
              <a:t>/media/144434/download</a:t>
            </a:r>
          </a:p>
          <a:p>
            <a:pPr marL="12700" indent="-12700">
              <a:lnSpc>
                <a:spcPct val="110000"/>
              </a:lnSpc>
              <a:spcAft>
                <a:spcPts val="600"/>
              </a:spcAft>
              <a:buNone/>
            </a:pPr>
            <a:r>
              <a:rPr lang="en-US" sz="1400" b="1" dirty="0">
                <a:solidFill>
                  <a:srgbClr val="003C6A"/>
                </a:solidFill>
              </a:rPr>
              <a:t>PFIZER VACCINE INFORMATION, STORAGE AND HANDLING:</a:t>
            </a:r>
            <a:br>
              <a:rPr lang="en-US" sz="1400" b="1" dirty="0">
                <a:solidFill>
                  <a:srgbClr val="003C6A"/>
                </a:solidFill>
              </a:rPr>
            </a:br>
            <a:r>
              <a:rPr lang="en-US" sz="1600" spc="-10" dirty="0"/>
              <a:t>https://</a:t>
            </a:r>
            <a:r>
              <a:rPr lang="en-US" sz="1600" spc="-10" dirty="0" err="1"/>
              <a:t>www.fda.gov</a:t>
            </a:r>
            <a:r>
              <a:rPr lang="en-US" sz="1600" spc="-10" dirty="0"/>
              <a:t>/emergency-preparedness-and-response/coronavirus-disease-2019-covid-19/pfizer-biontech-covid-19-vaccine</a:t>
            </a:r>
          </a:p>
          <a:p>
            <a:pPr marL="0" indent="0">
              <a:lnSpc>
                <a:spcPct val="110000"/>
              </a:lnSpc>
              <a:spcAft>
                <a:spcPts val="600"/>
              </a:spcAft>
              <a:buNone/>
            </a:pPr>
            <a:r>
              <a:rPr lang="en-US" sz="1400" b="1" dirty="0">
                <a:solidFill>
                  <a:srgbClr val="003C6A"/>
                </a:solidFill>
              </a:rPr>
              <a:t>CMS REIMBURSEMENT GUIDELINES: </a:t>
            </a:r>
            <a:br>
              <a:rPr lang="en-US" sz="1600" b="1" dirty="0">
                <a:solidFill>
                  <a:srgbClr val="003C6A"/>
                </a:solidFill>
              </a:rPr>
            </a:br>
            <a:r>
              <a:rPr lang="en-US" sz="1600" dirty="0"/>
              <a:t>https://</a:t>
            </a:r>
            <a:r>
              <a:rPr lang="en-US" sz="1600" dirty="0" err="1"/>
              <a:t>www.cms.gov</a:t>
            </a:r>
            <a:r>
              <a:rPr lang="en-US" sz="1600" dirty="0"/>
              <a:t>/</a:t>
            </a:r>
            <a:r>
              <a:rPr lang="en-US" sz="1600" dirty="0" err="1"/>
              <a:t>covidvax</a:t>
            </a:r>
            <a:r>
              <a:rPr lang="en-US" sz="1600" dirty="0"/>
              <a:t> </a:t>
            </a:r>
          </a:p>
          <a:p>
            <a:pPr marL="0" indent="0">
              <a:lnSpc>
                <a:spcPct val="110000"/>
              </a:lnSpc>
              <a:spcAft>
                <a:spcPts val="600"/>
              </a:spcAft>
              <a:buNone/>
            </a:pPr>
            <a:r>
              <a:rPr lang="en-US" sz="1400" b="1" dirty="0">
                <a:solidFill>
                  <a:srgbClr val="003C6A"/>
                </a:solidFill>
              </a:rPr>
              <a:t>VACCINE SAFETY REPORTING: </a:t>
            </a:r>
            <a:br>
              <a:rPr lang="en-US" sz="1400" b="1" dirty="0">
                <a:solidFill>
                  <a:srgbClr val="003C6A"/>
                </a:solidFill>
              </a:rPr>
            </a:br>
            <a:r>
              <a:rPr lang="en-US" sz="1600" dirty="0" err="1"/>
              <a:t>VAERS.hhs.gov</a:t>
            </a:r>
            <a:r>
              <a:rPr lang="en-US" sz="1600" dirty="0"/>
              <a:t>; </a:t>
            </a:r>
            <a:r>
              <a:rPr lang="en-US" sz="1600" dirty="0" err="1"/>
              <a:t>CDC.gov</a:t>
            </a:r>
            <a:r>
              <a:rPr lang="en-US" sz="1600" dirty="0"/>
              <a:t>/</a:t>
            </a:r>
            <a:r>
              <a:rPr lang="en-US" sz="1600" dirty="0" err="1"/>
              <a:t>vsafe</a:t>
            </a:r>
            <a:endParaRPr lang="en-US" sz="1600" dirty="0"/>
          </a:p>
          <a:p>
            <a:pPr marL="0" indent="0">
              <a:lnSpc>
                <a:spcPct val="110000"/>
              </a:lnSpc>
              <a:spcAft>
                <a:spcPts val="600"/>
              </a:spcAft>
              <a:buNone/>
            </a:pPr>
            <a:r>
              <a:rPr lang="en-US" sz="1400" b="1" dirty="0">
                <a:solidFill>
                  <a:srgbClr val="003C6A"/>
                </a:solidFill>
              </a:rPr>
              <a:t>VACCINE TRAINING AND TOOLKIT FOR HEALTHCARE PROFESSIONALS: </a:t>
            </a:r>
            <a:br>
              <a:rPr lang="en-US" sz="1400" b="1" dirty="0">
                <a:solidFill>
                  <a:srgbClr val="003C6A"/>
                </a:solidFill>
              </a:rPr>
            </a:br>
            <a:r>
              <a:rPr lang="en-US" sz="1600" dirty="0"/>
              <a:t>https://</a:t>
            </a:r>
            <a:r>
              <a:rPr lang="en-US" sz="1600" dirty="0" err="1"/>
              <a:t>www.cdc.gov</a:t>
            </a:r>
            <a:r>
              <a:rPr lang="en-US" sz="1600" dirty="0"/>
              <a:t>/vaccines/covid-19/hcp/</a:t>
            </a:r>
            <a:r>
              <a:rPr lang="en-US" sz="1600" dirty="0" err="1"/>
              <a:t>index.html</a:t>
            </a:r>
            <a:endParaRPr lang="en-US" sz="1600" dirty="0"/>
          </a:p>
          <a:p>
            <a:pPr marL="0" indent="0">
              <a:buFont typeface="Arial" panose="020B0604020202020204" pitchFamily="34" charset="0"/>
              <a:buNone/>
            </a:pPr>
            <a:endParaRPr lang="en-US" sz="1400" dirty="0"/>
          </a:p>
        </p:txBody>
      </p:sp>
    </p:spTree>
    <p:extLst>
      <p:ext uri="{BB962C8B-B14F-4D97-AF65-F5344CB8AC3E}">
        <p14:creationId xmlns:p14="http://schemas.microsoft.com/office/powerpoint/2010/main" val="22085179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HC TEMP2018 [Read-Only]" id="{03B4786A-ECB6-45C0-8B0C-7853AD6543AA}" vid="{FB8B0156-247B-410A-A035-67F456C8E1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414</TotalTime>
  <Words>731</Words>
  <Application>Microsoft Office PowerPoint</Application>
  <PresentationFormat>Widescreen</PresentationFormat>
  <Paragraphs>41</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lpstr>MICROPLANNING FOR  COVID-19 VACCINE DELIVERY  IN HEALTH CENTERS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Cornejo</dc:creator>
  <cp:lastModifiedBy>Edward Schelb</cp:lastModifiedBy>
  <cp:revision>31</cp:revision>
  <dcterms:created xsi:type="dcterms:W3CDTF">2019-01-22T21:37:21Z</dcterms:created>
  <dcterms:modified xsi:type="dcterms:W3CDTF">2021-01-29T16:31:40Z</dcterms:modified>
</cp:coreProperties>
</file>